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32"/>
  </p:notesMasterIdLst>
  <p:sldIdLst>
    <p:sldId id="394" r:id="rId3"/>
    <p:sldId id="586" r:id="rId4"/>
    <p:sldId id="595" r:id="rId5"/>
    <p:sldId id="596" r:id="rId6"/>
    <p:sldId id="594" r:id="rId7"/>
    <p:sldId id="597" r:id="rId8"/>
    <p:sldId id="555" r:id="rId9"/>
    <p:sldId id="568" r:id="rId10"/>
    <p:sldId id="598" r:id="rId11"/>
    <p:sldId id="599" r:id="rId12"/>
    <p:sldId id="600" r:id="rId13"/>
    <p:sldId id="601" r:id="rId14"/>
    <p:sldId id="611" r:id="rId15"/>
    <p:sldId id="613" r:id="rId16"/>
    <p:sldId id="614" r:id="rId17"/>
    <p:sldId id="603" r:id="rId18"/>
    <p:sldId id="616" r:id="rId19"/>
    <p:sldId id="619" r:id="rId20"/>
    <p:sldId id="620" r:id="rId21"/>
    <p:sldId id="615" r:id="rId22"/>
    <p:sldId id="605" r:id="rId23"/>
    <p:sldId id="610" r:id="rId24"/>
    <p:sldId id="621" r:id="rId25"/>
    <p:sldId id="623" r:id="rId26"/>
    <p:sldId id="608" r:id="rId27"/>
    <p:sldId id="624" r:id="rId28"/>
    <p:sldId id="625" r:id="rId29"/>
    <p:sldId id="609" r:id="rId30"/>
    <p:sldId id="626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A8"/>
    <a:srgbClr val="FF0000"/>
    <a:srgbClr val="D4ECBA"/>
    <a:srgbClr val="FFFFCC"/>
    <a:srgbClr val="2646D0"/>
    <a:srgbClr val="0000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92918" autoAdjust="0"/>
  </p:normalViewPr>
  <p:slideViewPr>
    <p:cSldViewPr>
      <p:cViewPr varScale="1">
        <p:scale>
          <a:sx n="81" d="100"/>
          <a:sy n="81" d="100"/>
        </p:scale>
        <p:origin x="129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22A7-B229-4F8E-9B21-3B6D82FE8EEA}" type="datetimeFigureOut">
              <a:rPr lang="ru-RU" smtClean="0"/>
              <a:pPr/>
              <a:t>11.11.2019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A0D-6328-4883-A767-33D382F2DE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фон_чистый совсе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06533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Отчет о работе комитета </a:t>
            </a:r>
            <a:r>
              <a:rPr lang="ru-RU" sz="3600" b="1" dirty="0" err="1" smtClean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Ирбитской</a:t>
            </a:r>
            <a:r>
              <a:rPr lang="ru-RU" sz="3600" b="1" dirty="0" smtClean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городской организации Профсо</a:t>
            </a:r>
            <a:r>
              <a:rPr lang="ru-RU" sz="3200" b="1" dirty="0" smtClean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юза </a:t>
            </a:r>
          </a:p>
          <a:p>
            <a:pPr algn="ctr"/>
            <a:r>
              <a:rPr lang="ru-RU" sz="3200" b="1" dirty="0" smtClean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за период 2014 – 2019 гг.</a:t>
            </a:r>
            <a:endParaRPr lang="ru-RU" sz="3200" b="1" dirty="0">
              <a:solidFill>
                <a:srgbClr val="3636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г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. Ирбит </a:t>
            </a:r>
            <a:endParaRPr lang="ru-RU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12 ноября  2019 </a:t>
            </a:r>
            <a:r>
              <a:rPr lang="ru-RU" b="1" dirty="0">
                <a:solidFill>
                  <a:srgbClr val="FF0000"/>
                </a:solidFill>
                <a:latin typeface="Arial Narrow" pitchFamily="34" charset="0"/>
              </a:rPr>
              <a:t>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4143380"/>
            <a:ext cx="58579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kern="5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Новикова Ирина Витальевна,</a:t>
            </a:r>
            <a:endParaRPr lang="ru-RU" sz="2400" b="1" kern="500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algn="r"/>
            <a:endParaRPr lang="ru-RU" b="1" kern="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kern="500" dirty="0">
                <a:solidFill>
                  <a:srgbClr val="3636A8"/>
                </a:solidFill>
                <a:latin typeface="Arial Narrow" pitchFamily="34" charset="0"/>
                <a:cs typeface="Arial" pitchFamily="34" charset="0"/>
              </a:rPr>
              <a:t>Председатель </a:t>
            </a:r>
            <a:r>
              <a:rPr lang="ru-RU" b="1" kern="500" dirty="0" err="1" smtClean="0">
                <a:solidFill>
                  <a:srgbClr val="3636A8"/>
                </a:solidFill>
                <a:latin typeface="Arial Narrow" pitchFamily="34" charset="0"/>
                <a:cs typeface="Arial" pitchFamily="34" charset="0"/>
              </a:rPr>
              <a:t>Ирбитской</a:t>
            </a:r>
            <a:r>
              <a:rPr lang="ru-RU" b="1" kern="500" dirty="0" smtClean="0">
                <a:solidFill>
                  <a:srgbClr val="3636A8"/>
                </a:solidFill>
                <a:latin typeface="Arial Narrow" pitchFamily="34" charset="0"/>
                <a:cs typeface="Arial" pitchFamily="34" charset="0"/>
              </a:rPr>
              <a:t> городской </a:t>
            </a:r>
          </a:p>
          <a:p>
            <a:pPr algn="r"/>
            <a:r>
              <a:rPr lang="ru-RU" b="1" kern="500" dirty="0" smtClean="0">
                <a:solidFill>
                  <a:srgbClr val="3636A8"/>
                </a:solidFill>
                <a:latin typeface="Arial Narrow" pitchFamily="34" charset="0"/>
                <a:cs typeface="Arial" pitchFamily="34" charset="0"/>
              </a:rPr>
              <a:t>организации Профсоюза</a:t>
            </a:r>
            <a:endParaRPr lang="ru-RU" b="1" i="1" kern="500" dirty="0">
              <a:solidFill>
                <a:srgbClr val="3636A8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686700" cy="5040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2019 год  -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год выборов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66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66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549992"/>
              </p:ext>
            </p:extLst>
          </p:nvPr>
        </p:nvGraphicFramePr>
        <p:xfrm>
          <a:off x="35496" y="1916832"/>
          <a:ext cx="9057699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70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ППО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ФИО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28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МБОУ «Школа № 1»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Богданова</a:t>
                      </a:r>
                      <a:r>
                        <a:rPr lang="ru-RU" sz="2800" b="1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Татьяна Леонидовна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МАОУ «Школа № 8»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Ивачева</a:t>
                      </a:r>
                      <a:r>
                        <a:rPr lang="ru-RU" sz="2800" b="1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Светлана Борисовна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1»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err="1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Сусь</a:t>
                      </a:r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Дарья Юрьевна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5»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Пелевина Ольга Павловна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14»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err="1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Папулова</a:t>
                      </a:r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Наталья Васильевна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2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19»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err="1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Кукарских</a:t>
                      </a:r>
                      <a:r>
                        <a:rPr lang="ru-RU" sz="2800" b="1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Наталия Викторовна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23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МАДОУ «Детский сад </a:t>
                      </a:r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№ 21</a:t>
                      </a:r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»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err="1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Дубских</a:t>
                      </a:r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Ольга Геннадьевна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07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53059"/>
            <a:ext cx="9036496" cy="434023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3636A8"/>
                </a:solidFill>
                <a:latin typeface="Arial Narrow" pitchFamily="34" charset="0"/>
              </a:rPr>
              <a:t>6 </a:t>
            </a:r>
            <a:r>
              <a:rPr lang="ru-RU" b="1" dirty="0" smtClean="0">
                <a:solidFill>
                  <a:srgbClr val="3636A8"/>
                </a:solidFill>
                <a:latin typeface="Arial Narrow" pitchFamily="34" charset="0"/>
              </a:rPr>
              <a:t>пленарных заседаний </a:t>
            </a:r>
            <a:r>
              <a:rPr lang="ru-RU" b="1" dirty="0">
                <a:solidFill>
                  <a:srgbClr val="3636A8"/>
                </a:solidFill>
                <a:latin typeface="Arial Narrow" pitchFamily="34" charset="0"/>
              </a:rPr>
              <a:t>городского </a:t>
            </a:r>
            <a:r>
              <a:rPr lang="ru-RU" b="1" dirty="0" smtClean="0">
                <a:solidFill>
                  <a:srgbClr val="3636A8"/>
                </a:solidFill>
                <a:latin typeface="Arial Narrow" pitchFamily="34" charset="0"/>
              </a:rPr>
              <a:t>комитета</a:t>
            </a:r>
            <a:endParaRPr lang="ru-RU" sz="2800" b="1" dirty="0" smtClean="0">
              <a:solidFill>
                <a:srgbClr val="3636A8"/>
              </a:solidFill>
              <a:latin typeface="Arial Narrow" pitchFamily="34" charset="0"/>
            </a:endParaRPr>
          </a:p>
          <a:p>
            <a:pPr lvl="0"/>
            <a:r>
              <a:rPr lang="ru-RU" sz="2400" dirty="0" smtClean="0">
                <a:solidFill>
                  <a:srgbClr val="3636A8"/>
                </a:solidFill>
                <a:latin typeface="Arial Narrow" pitchFamily="34" charset="0"/>
              </a:rPr>
              <a:t>Об </a:t>
            </a:r>
            <a:r>
              <a:rPr lang="ru-RU" sz="2400" dirty="0">
                <a:solidFill>
                  <a:srgbClr val="3636A8"/>
                </a:solidFill>
                <a:latin typeface="Arial Narrow" pitchFamily="34" charset="0"/>
              </a:rPr>
              <a:t>итогах работы городского комитета Профсоюза за 2015, 2016, 2017, 2018 задачах на последующие периоды;</a:t>
            </a:r>
          </a:p>
          <a:p>
            <a:pPr lvl="0"/>
            <a:r>
              <a:rPr lang="ru-RU" sz="2400" dirty="0">
                <a:solidFill>
                  <a:srgbClr val="3636A8"/>
                </a:solidFill>
                <a:latin typeface="Arial Narrow" pitchFamily="34" charset="0"/>
              </a:rPr>
              <a:t>Об исполнении профсоюзного бюджета и проекте сметы на 2015, 2016, </a:t>
            </a:r>
            <a:r>
              <a:rPr lang="ru-RU" sz="2400" dirty="0" smtClean="0">
                <a:solidFill>
                  <a:srgbClr val="3636A8"/>
                </a:solidFill>
                <a:latin typeface="Arial Narrow" pitchFamily="34" charset="0"/>
              </a:rPr>
              <a:t>2017, 2018</a:t>
            </a:r>
            <a:r>
              <a:rPr lang="ru-RU" sz="2400" dirty="0">
                <a:solidFill>
                  <a:srgbClr val="3636A8"/>
                </a:solidFill>
                <a:latin typeface="Arial Narrow" pitchFamily="34" charset="0"/>
              </a:rPr>
              <a:t>, 2019 </a:t>
            </a:r>
            <a:r>
              <a:rPr lang="ru-RU" sz="2400" dirty="0" smtClean="0">
                <a:solidFill>
                  <a:srgbClr val="3636A8"/>
                </a:solidFill>
                <a:latin typeface="Arial Narrow" pitchFamily="34" charset="0"/>
              </a:rPr>
              <a:t>годы.</a:t>
            </a:r>
            <a:endParaRPr lang="ru-RU" sz="2800" dirty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3636A8"/>
                </a:solidFill>
                <a:latin typeface="Arial Narrow" pitchFamily="34" charset="0"/>
              </a:rPr>
              <a:t>68 </a:t>
            </a:r>
            <a:r>
              <a:rPr lang="ru-RU" b="1" dirty="0">
                <a:solidFill>
                  <a:srgbClr val="3636A8"/>
                </a:solidFill>
                <a:latin typeface="Arial Narrow" pitchFamily="34" charset="0"/>
              </a:rPr>
              <a:t>заседаний </a:t>
            </a:r>
            <a:r>
              <a:rPr lang="ru-RU" b="1" dirty="0" smtClean="0">
                <a:solidFill>
                  <a:srgbClr val="3636A8"/>
                </a:solidFill>
                <a:latin typeface="Arial Narrow" pitchFamily="34" charset="0"/>
              </a:rPr>
              <a:t>президиума</a:t>
            </a:r>
            <a:endParaRPr lang="ru-RU" sz="2400" b="1" dirty="0" smtClean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3636A8"/>
                </a:solidFill>
                <a:latin typeface="Arial Narrow" pitchFamily="34" charset="0"/>
              </a:rPr>
              <a:t>рассмотрены </a:t>
            </a:r>
            <a:r>
              <a:rPr lang="ru-RU" sz="2400" dirty="0">
                <a:solidFill>
                  <a:srgbClr val="3636A8"/>
                </a:solidFill>
                <a:latin typeface="Arial Narrow" pitchFamily="34" charset="0"/>
              </a:rPr>
              <a:t>вопросы внутрисоюзной </a:t>
            </a:r>
            <a:r>
              <a:rPr lang="ru-RU" sz="2400" dirty="0" smtClean="0">
                <a:solidFill>
                  <a:srgbClr val="3636A8"/>
                </a:solidFill>
                <a:latin typeface="Arial Narrow" pitchFamily="34" charset="0"/>
              </a:rPr>
              <a:t>работы</a:t>
            </a:r>
            <a:endParaRPr lang="ru-RU" sz="2400" dirty="0">
              <a:solidFill>
                <a:srgbClr val="3636A8"/>
              </a:solidFill>
              <a:latin typeface="Arial Narrow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0912" y="341784"/>
            <a:ext cx="8229600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Работа выборных органов городской организации Профсоюза»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6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88" y="1225908"/>
            <a:ext cx="9036496" cy="4340237"/>
          </a:xfrm>
        </p:spPr>
        <p:txBody>
          <a:bodyPr/>
          <a:lstStyle/>
          <a:p>
            <a:pPr marL="0" indent="0">
              <a:buNone/>
            </a:pPr>
            <a:endParaRPr lang="ru-RU" sz="3600" b="1" dirty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3636A8"/>
                </a:solidFill>
                <a:latin typeface="Arial Narrow" pitchFamily="34" charset="0"/>
              </a:rPr>
              <a:t>Внештатный технический инспектор труда  –</a:t>
            </a:r>
          </a:p>
          <a:p>
            <a:pPr marL="0" indent="0">
              <a:buNone/>
            </a:pPr>
            <a:r>
              <a:rPr lang="ru-RU" sz="3600" b="1" dirty="0" err="1">
                <a:solidFill>
                  <a:srgbClr val="3636A8"/>
                </a:solidFill>
                <a:latin typeface="Arial Narrow" pitchFamily="34" charset="0"/>
              </a:rPr>
              <a:t>Б</a:t>
            </a:r>
            <a:r>
              <a:rPr lang="ru-RU" sz="3600" b="1" dirty="0" err="1" smtClean="0">
                <a:solidFill>
                  <a:srgbClr val="3636A8"/>
                </a:solidFill>
                <a:latin typeface="Arial Narrow" pitchFamily="34" charset="0"/>
              </a:rPr>
              <a:t>елькова</a:t>
            </a:r>
            <a:r>
              <a:rPr lang="ru-RU" sz="3600" b="1" dirty="0" smtClean="0">
                <a:solidFill>
                  <a:srgbClr val="3636A8"/>
                </a:solidFill>
                <a:latin typeface="Arial Narrow" pitchFamily="34" charset="0"/>
              </a:rPr>
              <a:t> Марина Алексеевна.</a:t>
            </a:r>
          </a:p>
          <a:p>
            <a:pPr marL="0" indent="0">
              <a:buNone/>
            </a:pPr>
            <a:endParaRPr lang="ru-RU" sz="3600" b="1" dirty="0" smtClean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3636A8"/>
                </a:solidFill>
                <a:latin typeface="Arial Narrow" pitchFamily="34" charset="0"/>
              </a:rPr>
              <a:t>Внештатный </a:t>
            </a:r>
            <a:r>
              <a:rPr lang="ru-RU" sz="3600" b="1" dirty="0">
                <a:solidFill>
                  <a:srgbClr val="3636A8"/>
                </a:solidFill>
                <a:latin typeface="Arial Narrow" pitchFamily="34" charset="0"/>
              </a:rPr>
              <a:t>правовой инспектор труда – Проскурнина Галина </a:t>
            </a:r>
            <a:r>
              <a:rPr lang="ru-RU" sz="3600" b="1" dirty="0" smtClean="0">
                <a:solidFill>
                  <a:srgbClr val="3636A8"/>
                </a:solidFill>
                <a:latin typeface="Arial Narrow" pitchFamily="34" charset="0"/>
              </a:rPr>
              <a:t>Ивановна.</a:t>
            </a:r>
            <a:endParaRPr lang="ru-RU" sz="3600" b="1" dirty="0" smtClean="0">
              <a:solidFill>
                <a:srgbClr val="3636A8"/>
              </a:solidFill>
              <a:latin typeface="Arial Narrow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ВПИТ  И  ВТИТ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1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686700" cy="76757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Правовая работа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71543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 </a:t>
            </a:r>
            <a:r>
              <a:rPr lang="ru-RU" sz="3600" dirty="0">
                <a:solidFill>
                  <a:srgbClr val="3636A8"/>
                </a:solidFill>
                <a:latin typeface="Arial Narrow" pitchFamily="34" charset="0"/>
              </a:rPr>
              <a:t>П</a:t>
            </a:r>
            <a:r>
              <a:rPr lang="ru-RU" sz="3600" dirty="0" smtClean="0">
                <a:solidFill>
                  <a:srgbClr val="3636A8"/>
                </a:solidFill>
                <a:latin typeface="Arial Narrow" pitchFamily="34" charset="0"/>
              </a:rPr>
              <a:t>роведены </a:t>
            </a:r>
            <a:r>
              <a:rPr lang="ru-RU" sz="3600" b="1" dirty="0" smtClean="0">
                <a:solidFill>
                  <a:srgbClr val="3636A8"/>
                </a:solidFill>
                <a:latin typeface="Arial Narrow" pitchFamily="34" charset="0"/>
              </a:rPr>
              <a:t>мониторинги: </a:t>
            </a:r>
            <a:endParaRPr lang="ru-RU" sz="3600" b="1" dirty="0">
              <a:solidFill>
                <a:srgbClr val="3636A8"/>
              </a:solidFill>
              <a:latin typeface="Arial Narrow" pitchFamily="34" charset="0"/>
            </a:endParaRPr>
          </a:p>
          <a:p>
            <a:pPr lvl="0"/>
            <a:r>
              <a:rPr lang="ru-RU" dirty="0">
                <a:solidFill>
                  <a:srgbClr val="3636A8"/>
                </a:solidFill>
                <a:latin typeface="Arial Narrow" pitchFamily="34" charset="0"/>
              </a:rPr>
              <a:t>удовлетворенности организацией дополнительного профессионального </a:t>
            </a:r>
            <a:r>
              <a:rPr lang="ru-RU" dirty="0" smtClean="0">
                <a:solidFill>
                  <a:srgbClr val="3636A8"/>
                </a:solidFill>
                <a:latin typeface="Arial Narrow" pitchFamily="34" charset="0"/>
              </a:rPr>
              <a:t>образования (профессиональной </a:t>
            </a:r>
            <a:r>
              <a:rPr lang="ru-RU" dirty="0">
                <a:solidFill>
                  <a:srgbClr val="3636A8"/>
                </a:solidFill>
                <a:latin typeface="Arial Narrow" pitchFamily="34" charset="0"/>
              </a:rPr>
              <a:t>переподготовки и повышения квалификации); </a:t>
            </a:r>
          </a:p>
          <a:p>
            <a:pPr lvl="0"/>
            <a:r>
              <a:rPr lang="ru-RU" dirty="0">
                <a:solidFill>
                  <a:srgbClr val="3636A8"/>
                </a:solidFill>
                <a:latin typeface="Arial Narrow" pitchFamily="34" charset="0"/>
              </a:rPr>
              <a:t>по введению новой системы оплаты труда;</a:t>
            </a:r>
          </a:p>
          <a:p>
            <a:pPr lvl="0"/>
            <a:r>
              <a:rPr lang="ru-RU" dirty="0">
                <a:solidFill>
                  <a:srgbClr val="3636A8"/>
                </a:solidFill>
                <a:latin typeface="Arial Narrow" pitchFamily="34" charset="0"/>
              </a:rPr>
              <a:t>заработной платы молодых педагогов со стажем работы до 3 </a:t>
            </a:r>
            <a:r>
              <a:rPr lang="ru-RU" dirty="0" smtClean="0">
                <a:solidFill>
                  <a:srgbClr val="3636A8"/>
                </a:solidFill>
                <a:latin typeface="Arial Narrow" pitchFamily="34" charset="0"/>
              </a:rPr>
              <a:t>лет</a:t>
            </a:r>
            <a:r>
              <a:rPr lang="ru-RU" dirty="0">
                <a:solidFill>
                  <a:srgbClr val="3636A8"/>
                </a:solidFill>
                <a:latin typeface="Arial Narrow" pitchFamily="34" charset="0"/>
              </a:rPr>
              <a:t>;</a:t>
            </a:r>
          </a:p>
          <a:p>
            <a:r>
              <a:rPr lang="ru-RU" dirty="0" smtClean="0">
                <a:solidFill>
                  <a:srgbClr val="3636A8"/>
                </a:solidFill>
                <a:latin typeface="Arial Narrow" pitchFamily="34" charset="0"/>
              </a:rPr>
              <a:t>о </a:t>
            </a:r>
            <a:r>
              <a:rPr lang="ru-RU" dirty="0">
                <a:solidFill>
                  <a:srgbClr val="3636A8"/>
                </a:solidFill>
                <a:latin typeface="Arial Narrow" pitchFamily="34" charset="0"/>
              </a:rPr>
              <a:t>кадровой ситуации в системе образования Свердловской </a:t>
            </a:r>
            <a:r>
              <a:rPr lang="ru-RU" dirty="0" smtClean="0">
                <a:solidFill>
                  <a:srgbClr val="3636A8"/>
                </a:solidFill>
                <a:latin typeface="Arial Narrow" pitchFamily="34" charset="0"/>
              </a:rPr>
              <a:t>области.</a:t>
            </a:r>
            <a:endParaRPr lang="ru-RU" b="1" dirty="0">
              <a:solidFill>
                <a:srgbClr val="3636A8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957134"/>
              </p:ext>
            </p:extLst>
          </p:nvPr>
        </p:nvGraphicFramePr>
        <p:xfrm>
          <a:off x="251520" y="1700808"/>
          <a:ext cx="878497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7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Год </a:t>
                      </a:r>
                      <a:endParaRPr lang="ru-RU" sz="24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Тема </a:t>
                      </a:r>
                      <a:endParaRPr lang="ru-RU" sz="24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Выявлено</a:t>
                      </a:r>
                      <a:r>
                        <a:rPr lang="ru-RU" sz="2400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нарушений</a:t>
                      </a:r>
                      <a:endParaRPr lang="ru-RU" sz="24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rgbClr val="3636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«Соблюдение норм областного Соглашения в ОО Свердловской области» </a:t>
                      </a:r>
                      <a:endParaRPr lang="ru-RU" i="0" dirty="0">
                        <a:solidFill>
                          <a:srgbClr val="3636A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600" b="1" i="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rgbClr val="3636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Эффективный контракт </a:t>
                      </a:r>
                      <a:endParaRPr lang="ru-RU" i="0" dirty="0">
                        <a:solidFill>
                          <a:srgbClr val="3636A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2600" b="1" i="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34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2017</a:t>
                      </a:r>
                      <a:endParaRPr lang="ru-RU" sz="26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i="0" kern="1200" dirty="0" smtClean="0">
                          <a:solidFill>
                            <a:srgbClr val="3636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«Изменение оплаты труда в трудовых договорах» </a:t>
                      </a:r>
                      <a:endParaRPr lang="ru-RU" sz="1800" i="0" kern="1200" dirty="0">
                        <a:solidFill>
                          <a:srgbClr val="3636A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21</a:t>
                      </a:r>
                      <a:endParaRPr lang="ru-RU" sz="2600" b="1" i="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rgbClr val="3636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«Трудовая книжка» </a:t>
                      </a:r>
                      <a:endParaRPr lang="ru-RU" i="0" dirty="0">
                        <a:solidFill>
                          <a:srgbClr val="3636A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262</a:t>
                      </a:r>
                      <a:endParaRPr lang="ru-RU" sz="2600" b="1" i="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i="0" kern="1200" dirty="0" smtClean="0">
                          <a:solidFill>
                            <a:srgbClr val="3636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«Установление педагогическим работникам компенсационных выплат за дополнительные виды работ»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34</a:t>
                      </a:r>
                      <a:endParaRPr lang="ru-RU" sz="2600" b="1" i="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05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2018,</a:t>
                      </a:r>
                    </a:p>
                    <a:p>
                      <a:r>
                        <a:rPr lang="ru-RU" sz="26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2019</a:t>
                      </a:r>
                      <a:endParaRPr lang="ru-RU" sz="26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i="0" kern="1200" dirty="0" smtClean="0">
                          <a:solidFill>
                            <a:srgbClr val="3636A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«Изменение оплаты труда в трудовых договорах» </a:t>
                      </a:r>
                      <a:endParaRPr lang="ru-RU" sz="1800" i="0" kern="1200" dirty="0">
                        <a:solidFill>
                          <a:srgbClr val="3636A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kern="1200" dirty="0" smtClean="0">
                          <a:solidFill>
                            <a:srgbClr val="3636A8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  <a:endParaRPr lang="ru-RU" sz="2600" b="1" i="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332656"/>
            <a:ext cx="7258072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Региональные тематические проверки соблюдения трудового законодательства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6867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Конкурс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«Охрана  труда»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5"/>
            <a:ext cx="8715436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b="1" dirty="0" smtClean="0">
                <a:solidFill>
                  <a:srgbClr val="3636A8"/>
                </a:solidFill>
              </a:rPr>
              <a:t>за 2017 год</a:t>
            </a:r>
            <a:endParaRPr lang="ru-RU" b="1" dirty="0">
              <a:solidFill>
                <a:srgbClr val="3636A8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МАДОУ  </a:t>
            </a:r>
            <a:r>
              <a:rPr lang="ru-RU" sz="2000" b="1" dirty="0">
                <a:solidFill>
                  <a:srgbClr val="FF0000"/>
                </a:solidFill>
              </a:rPr>
              <a:t>«Детский сад № 9»;</a:t>
            </a:r>
          </a:p>
          <a:p>
            <a:r>
              <a:rPr lang="ru-RU" sz="2000" dirty="0">
                <a:solidFill>
                  <a:srgbClr val="3636A8"/>
                </a:solidFill>
              </a:rPr>
              <a:t>МАДОУ  «Детский сад № 14»;</a:t>
            </a:r>
          </a:p>
          <a:p>
            <a:r>
              <a:rPr lang="ru-RU" sz="2000" dirty="0">
                <a:solidFill>
                  <a:srgbClr val="3636A8"/>
                </a:solidFill>
              </a:rPr>
              <a:t>МАОУ  ДО «</a:t>
            </a:r>
            <a:r>
              <a:rPr lang="ru-RU" sz="2000" dirty="0" err="1">
                <a:solidFill>
                  <a:srgbClr val="3636A8"/>
                </a:solidFill>
              </a:rPr>
              <a:t>Ирбитская</a:t>
            </a:r>
            <a:r>
              <a:rPr lang="ru-RU" sz="2000" dirty="0">
                <a:solidFill>
                  <a:srgbClr val="3636A8"/>
                </a:solidFill>
              </a:rPr>
              <a:t> ДЮСШ</a:t>
            </a:r>
            <a:r>
              <a:rPr lang="ru-RU" sz="2000" dirty="0" smtClean="0">
                <a:solidFill>
                  <a:srgbClr val="3636A8"/>
                </a:solidFill>
              </a:rPr>
              <a:t>»</a:t>
            </a:r>
            <a:endParaRPr lang="ru-RU" sz="2000" dirty="0">
              <a:solidFill>
                <a:srgbClr val="3636A8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3636A8"/>
                </a:solidFill>
              </a:rPr>
              <a:t>з</a:t>
            </a:r>
            <a:r>
              <a:rPr lang="ru-RU" b="1" dirty="0" smtClean="0">
                <a:solidFill>
                  <a:srgbClr val="3636A8"/>
                </a:solidFill>
              </a:rPr>
              <a:t>а 2018 год</a:t>
            </a:r>
            <a:endParaRPr lang="ru-RU" b="1" dirty="0">
              <a:solidFill>
                <a:srgbClr val="3636A8"/>
              </a:solidFill>
            </a:endParaRPr>
          </a:p>
          <a:p>
            <a:r>
              <a:rPr lang="ru-RU" sz="2000" dirty="0">
                <a:solidFill>
                  <a:srgbClr val="3636A8"/>
                </a:solidFill>
              </a:rPr>
              <a:t>МАДОУ  «Детский сад № 14»;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МБДОУ  «Детский сад № 20»;</a:t>
            </a:r>
          </a:p>
          <a:p>
            <a:r>
              <a:rPr lang="ru-RU" sz="2000" dirty="0">
                <a:solidFill>
                  <a:srgbClr val="3636A8"/>
                </a:solidFill>
              </a:rPr>
              <a:t>МАДОУ  «Детский сад № 21»;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МАДОУ  «Детский сад № 26»;</a:t>
            </a:r>
          </a:p>
          <a:p>
            <a:r>
              <a:rPr lang="ru-RU" sz="2000" dirty="0">
                <a:solidFill>
                  <a:srgbClr val="3636A8"/>
                </a:solidFill>
              </a:rPr>
              <a:t>МАОУ  ДО «</a:t>
            </a:r>
            <a:r>
              <a:rPr lang="ru-RU" sz="2000" dirty="0" err="1">
                <a:solidFill>
                  <a:srgbClr val="3636A8"/>
                </a:solidFill>
              </a:rPr>
              <a:t>Ирбитская</a:t>
            </a:r>
            <a:r>
              <a:rPr lang="ru-RU" sz="2000" dirty="0">
                <a:solidFill>
                  <a:srgbClr val="3636A8"/>
                </a:solidFill>
              </a:rPr>
              <a:t> ДЮСШ»</a:t>
            </a:r>
          </a:p>
          <a:p>
            <a:endParaRPr lang="ru-RU" sz="2600" b="1" dirty="0">
              <a:solidFill>
                <a:srgbClr val="2646D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Обучение профсоюзных кадров и актива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44825"/>
            <a:ext cx="8928992" cy="288032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для председателей первичных профсоюзных организаций, уполномоченных по охране труда, ответственных за правовую работу -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29 семинаров.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3636A8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ru-RU" sz="2800" b="1" dirty="0">
                <a:solidFill>
                  <a:srgbClr val="3636A8"/>
                </a:solidFill>
                <a:latin typeface="Arial Narrow" pitchFamily="34" charset="0"/>
              </a:rPr>
              <a:t>для председателей первичных </a:t>
            </a: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профсоюзных организаций</a:t>
            </a:r>
            <a:r>
              <a:rPr lang="ru-RU" sz="2800" b="1" dirty="0">
                <a:solidFill>
                  <a:srgbClr val="3636A8"/>
                </a:solidFill>
                <a:latin typeface="Arial Narrow" pitchFamily="34" charset="0"/>
              </a:rPr>
              <a:t>, уполномоченных по охране труда </a:t>
            </a: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и руководителей </a:t>
            </a:r>
            <a:r>
              <a:rPr lang="ru-RU" sz="2800" b="1" dirty="0">
                <a:solidFill>
                  <a:srgbClr val="3636A8"/>
                </a:solidFill>
                <a:latin typeface="Arial Narrow" pitchFamily="34" charset="0"/>
              </a:rPr>
              <a:t>образовательных организаций</a:t>
            </a:r>
            <a:r>
              <a:rPr lang="ru-RU" sz="2800" dirty="0">
                <a:solidFill>
                  <a:srgbClr val="3636A8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5 окружных семинаров.</a:t>
            </a:r>
            <a:endParaRPr lang="ru-RU" sz="2800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3636A8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200" b="1" kern="1200" dirty="0">
                <a:solidFill>
                  <a:srgbClr val="FF0000"/>
                </a:solidFill>
                <a:latin typeface="Arial Narrow" panose="020B0606020202030204" pitchFamily="34" charset="0"/>
              </a:rPr>
              <a:t>Приоритетные направления деятельности </a:t>
            </a:r>
            <a:r>
              <a:rPr lang="ru-RU" sz="3200" b="1" kern="1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Профсоюза </a:t>
            </a:r>
            <a:r>
              <a:rPr lang="ru-RU" sz="3200" b="1" kern="1200" dirty="0">
                <a:solidFill>
                  <a:srgbClr val="FF0000"/>
                </a:solidFill>
                <a:latin typeface="Arial Narrow" panose="020B0606020202030204" pitchFamily="34" charset="0"/>
              </a:rPr>
              <a:t>образования</a:t>
            </a:r>
            <a:endParaRPr lang="ru-RU" sz="3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203724"/>
            <a:ext cx="4320480" cy="2736304"/>
          </a:xfrm>
          <a:prstGeom prst="ellipse">
            <a:avLst/>
          </a:prstGeom>
          <a:solidFill>
            <a:srgbClr val="00B0F0">
              <a:alpha val="39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800" dirty="0">
                <a:solidFill>
                  <a:srgbClr val="3636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Участие в регулировании социально-трудовых отношений в сфере образования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037639"/>
            <a:ext cx="3938838" cy="361637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вопросы </a:t>
            </a:r>
            <a:r>
              <a:rPr lang="ru-RU" sz="17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оплаты труда</a:t>
            </a:r>
            <a:endParaRPr lang="ru-RU" sz="175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46344" y="3395393"/>
            <a:ext cx="3954405" cy="646331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организация </a:t>
            </a:r>
            <a:r>
              <a:rPr lang="ru-RU" sz="17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режима рабочего времени и времени отдыха</a:t>
            </a:r>
            <a:endParaRPr lang="ru-RU" sz="175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6344" y="4172655"/>
            <a:ext cx="3954406" cy="369332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3636A8"/>
                </a:solidFill>
                <a:latin typeface="Times New Roman" panose="02020603050405020304" pitchFamily="18" charset="0"/>
              </a:rPr>
              <a:t>поддержка </a:t>
            </a:r>
            <a:r>
              <a:rPr lang="ru-RU" sz="1750" b="1" dirty="0">
                <a:solidFill>
                  <a:srgbClr val="3636A8"/>
                </a:solidFill>
                <a:latin typeface="Times New Roman" panose="02020603050405020304" pitchFamily="18" charset="0"/>
              </a:rPr>
              <a:t>молодых педагогов</a:t>
            </a:r>
            <a:endParaRPr lang="ru-RU" sz="1750" b="1" dirty="0">
              <a:solidFill>
                <a:srgbClr val="3636A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4644235"/>
            <a:ext cx="4032449" cy="900246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750" b="1" dirty="0">
                <a:solidFill>
                  <a:srgbClr val="3636A8"/>
                </a:solidFill>
                <a:latin typeface="Times New Roman" panose="02020603050405020304" pitchFamily="18" charset="0"/>
              </a:rPr>
              <a:t>экспертиза профессиональных стандартов и особенностей их применения</a:t>
            </a:r>
            <a:endParaRPr lang="ru-RU" sz="1750" b="1" dirty="0">
              <a:solidFill>
                <a:srgbClr val="3636A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9769" y="5500702"/>
            <a:ext cx="2904231" cy="646331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750" b="1" dirty="0">
                <a:solidFill>
                  <a:srgbClr val="3636A8"/>
                </a:solidFill>
                <a:latin typeface="Times New Roman" panose="02020603050405020304" pitchFamily="18" charset="0"/>
              </a:rPr>
              <a:t>совершенствование системы аттестации</a:t>
            </a:r>
            <a:endParaRPr lang="ru-RU" sz="1750" b="1" dirty="0">
              <a:solidFill>
                <a:srgbClr val="3636A8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2181677" y="3247555"/>
            <a:ext cx="2571768" cy="64864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131840" y="2595492"/>
            <a:ext cx="1614504" cy="227524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097234" y="3425960"/>
            <a:ext cx="1635625" cy="14451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097234" y="4244735"/>
            <a:ext cx="1649110" cy="62642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097234" y="4704365"/>
            <a:ext cx="1236832" cy="1507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097234" y="4855119"/>
            <a:ext cx="3189278" cy="78845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786314" y="2571744"/>
            <a:ext cx="3939003" cy="630942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3636A8"/>
                </a:solidFill>
                <a:latin typeface="Times New Roman" panose="02020603050405020304" pitchFamily="18" charset="0"/>
              </a:rPr>
              <a:t>вопросы совершенствования </a:t>
            </a:r>
            <a:r>
              <a:rPr lang="ru-RU" sz="1750" b="1" dirty="0">
                <a:solidFill>
                  <a:srgbClr val="3636A8"/>
                </a:solidFill>
                <a:latin typeface="Times New Roman" panose="02020603050405020304" pitchFamily="18" charset="0"/>
              </a:rPr>
              <a:t>программ </a:t>
            </a:r>
            <a:r>
              <a:rPr lang="ru-RU" sz="1750" b="1" dirty="0" smtClean="0">
                <a:solidFill>
                  <a:srgbClr val="3636A8"/>
                </a:solidFill>
                <a:latin typeface="Times New Roman" panose="02020603050405020304" pitchFamily="18" charset="0"/>
              </a:rPr>
              <a:t>ДПО</a:t>
            </a:r>
            <a:endParaRPr lang="ru-RU" sz="1750" b="1" dirty="0">
              <a:solidFill>
                <a:srgbClr val="3636A8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5929330"/>
            <a:ext cx="2904231" cy="361637"/>
          </a:xfrm>
          <a:prstGeom prst="rect">
            <a:avLst/>
          </a:prstGeom>
          <a:solidFill>
            <a:srgbClr val="FFFFCC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вопросы охраны труда</a:t>
            </a:r>
            <a:endParaRPr lang="ru-RU" sz="1750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2928927" y="5072074"/>
            <a:ext cx="1071569" cy="64294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47664" y="116632"/>
            <a:ext cx="7509520" cy="149221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  <a:t>Соглашение</a:t>
            </a:r>
            <a:br>
              <a:rPr lang="ru-RU" sz="2400" b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между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Администрацией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МО город Ирбит, </a:t>
            </a:r>
            <a:endParaRPr lang="ru-RU" sz="2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Управлением образования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МО город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Ирбит,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Narrow" pitchFamily="34" charset="0"/>
              </a:rPr>
              <a:t>Ирбитской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городской организацией профсоюза работников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народного образования 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и науки РФ 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 на 2018 -</a:t>
            </a:r>
            <a:r>
              <a:rPr lang="ru-RU" sz="2400" dirty="0">
                <a:solidFill>
                  <a:srgbClr val="FF0000"/>
                </a:solidFill>
                <a:latin typeface="Arial Narrow" pitchFamily="34" charset="0"/>
              </a:rPr>
              <a:t>2020 гг.</a:t>
            </a:r>
            <a:endParaRPr lang="ru-RU" sz="2400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28836" y="2276872"/>
            <a:ext cx="8491636" cy="388843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ru-RU" sz="2800" dirty="0">
                <a:solidFill>
                  <a:srgbClr val="3636A8"/>
                </a:solidFill>
                <a:latin typeface="Arial Narrow" pitchFamily="34" charset="0"/>
              </a:rPr>
              <a:t>установление председателям </a:t>
            </a:r>
            <a:r>
              <a:rPr lang="ru-RU" sz="2800" dirty="0" smtClean="0">
                <a:solidFill>
                  <a:srgbClr val="3636A8"/>
                </a:solidFill>
                <a:latin typeface="Arial Narrow" pitchFamily="34" charset="0"/>
              </a:rPr>
              <a:t>ППО </a:t>
            </a:r>
            <a:r>
              <a:rPr lang="ru-RU" sz="2800" dirty="0">
                <a:solidFill>
                  <a:srgbClr val="3636A8"/>
                </a:solidFill>
                <a:latin typeface="Arial Narrow" pitchFamily="34" charset="0"/>
              </a:rPr>
              <a:t>за организацию работы в рамках общественно-государственного управления образовательной организацией </a:t>
            </a:r>
            <a:r>
              <a:rPr lang="ru-RU" sz="2800" dirty="0" smtClean="0">
                <a:solidFill>
                  <a:srgbClr val="3636A8"/>
                </a:solidFill>
                <a:latin typeface="Arial Narrow" pitchFamily="34" charset="0"/>
              </a:rPr>
              <a:t>ежемесячных  </a:t>
            </a:r>
            <a:r>
              <a:rPr lang="ru-RU" sz="2800" dirty="0">
                <a:solidFill>
                  <a:srgbClr val="3636A8"/>
                </a:solidFill>
                <a:latin typeface="Arial Narrow" pitchFamily="34" charset="0"/>
              </a:rPr>
              <a:t>компенсационных  </a:t>
            </a:r>
            <a:r>
              <a:rPr lang="ru-RU" sz="2800" dirty="0" smtClean="0">
                <a:solidFill>
                  <a:srgbClr val="3636A8"/>
                </a:solidFill>
                <a:latin typeface="Arial Narrow" pitchFamily="34" charset="0"/>
              </a:rPr>
              <a:t>выплат;</a:t>
            </a:r>
          </a:p>
          <a:p>
            <a:pPr algn="just"/>
            <a:r>
              <a:rPr lang="ru-RU" sz="2800" dirty="0" smtClean="0">
                <a:solidFill>
                  <a:srgbClr val="3636A8"/>
                </a:solidFill>
                <a:latin typeface="Arial Narrow" pitchFamily="34" charset="0"/>
              </a:rPr>
              <a:t>оплата </a:t>
            </a:r>
            <a:r>
              <a:rPr lang="ru-RU" sz="2800" dirty="0">
                <a:solidFill>
                  <a:srgbClr val="3636A8"/>
                </a:solidFill>
                <a:latin typeface="Arial Narrow" pitchFamily="34" charset="0"/>
              </a:rPr>
              <a:t>труда учителей на ЕГЭ и ОГЭ</a:t>
            </a:r>
            <a:r>
              <a:rPr lang="ru-RU" sz="2800" dirty="0" smtClean="0">
                <a:solidFill>
                  <a:srgbClr val="3636A8"/>
                </a:solidFill>
                <a:latin typeface="Arial Narrow" pitchFamily="34" charset="0"/>
              </a:rPr>
              <a:t>;</a:t>
            </a:r>
          </a:p>
          <a:p>
            <a:pPr algn="just"/>
            <a:r>
              <a:rPr lang="ru-RU" sz="2800" dirty="0" smtClean="0">
                <a:solidFill>
                  <a:srgbClr val="3636A8"/>
                </a:solidFill>
                <a:latin typeface="Arial Narrow" pitchFamily="34" charset="0"/>
              </a:rPr>
              <a:t>уральский </a:t>
            </a:r>
            <a:r>
              <a:rPr lang="ru-RU" sz="2800" dirty="0">
                <a:solidFill>
                  <a:srgbClr val="3636A8"/>
                </a:solidFill>
                <a:latin typeface="Arial Narrow" pitchFamily="34" charset="0"/>
              </a:rPr>
              <a:t>коэффициент, плата за сверхурочную, ночную работу начисляются </a:t>
            </a:r>
            <a:r>
              <a:rPr lang="ru-RU" sz="2800" dirty="0" smtClean="0">
                <a:solidFill>
                  <a:srgbClr val="3636A8"/>
                </a:solidFill>
                <a:latin typeface="Arial Narrow" pitchFamily="34" charset="0"/>
              </a:rPr>
              <a:t>на </a:t>
            </a:r>
            <a:r>
              <a:rPr lang="ru-RU" sz="2800" dirty="0">
                <a:solidFill>
                  <a:srgbClr val="3636A8"/>
                </a:solidFill>
                <a:latin typeface="Arial Narrow" pitchFamily="34" charset="0"/>
              </a:rPr>
              <a:t>минимальный размер оплаты труда</a:t>
            </a:r>
            <a:r>
              <a:rPr lang="ru-RU" sz="2800" dirty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686700" cy="64807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Коллективные договоры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536703"/>
              </p:ext>
            </p:extLst>
          </p:nvPr>
        </p:nvGraphicFramePr>
        <p:xfrm>
          <a:off x="107504" y="1988840"/>
          <a:ext cx="8898360" cy="301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1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3133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2014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2015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2017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2018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067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Количество </a:t>
                      </a: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коллективных</a:t>
                      </a:r>
                      <a:r>
                        <a:rPr lang="ru-RU" sz="2400" b="1" baseline="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2400" b="1" baseline="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договоров в</a:t>
                      </a:r>
                    </a:p>
                    <a:p>
                      <a:pPr algn="l"/>
                      <a:r>
                        <a:rPr lang="ru-RU" sz="2400" b="1" baseline="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образовательных организациях</a:t>
                      </a:r>
                      <a:endParaRPr lang="ru-RU" sz="2400" b="1" dirty="0" smtClean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26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65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424936" cy="3240360"/>
          </a:xfrm>
        </p:spPr>
        <p:txBody>
          <a:bodyPr anchor="ctr"/>
          <a:lstStyle/>
          <a:p>
            <a:pPr algn="l"/>
            <a:r>
              <a:rPr lang="ru-RU" sz="3600" dirty="0">
                <a:solidFill>
                  <a:srgbClr val="3636A8"/>
                </a:solidFill>
                <a:latin typeface="Arial Narrow" pitchFamily="34" charset="0"/>
              </a:rPr>
              <a:t>Федеральный закон "О профессиональных союзах, их правах и гарантиях деятельности" от 12.01.1996 N </a:t>
            </a:r>
            <a:r>
              <a:rPr lang="ru-RU" sz="3600" dirty="0" smtClean="0">
                <a:solidFill>
                  <a:srgbClr val="3636A8"/>
                </a:solidFill>
                <a:latin typeface="Arial Narrow" pitchFamily="34" charset="0"/>
              </a:rPr>
              <a:t>10-ФЗ</a:t>
            </a:r>
            <a:br>
              <a:rPr lang="ru-RU" sz="3600" dirty="0" smtClean="0">
                <a:solidFill>
                  <a:srgbClr val="3636A8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3636A8"/>
                </a:solidFill>
                <a:latin typeface="Arial Narrow" pitchFamily="34" charset="0"/>
              </a:rPr>
              <a:t/>
            </a:r>
            <a:br>
              <a:rPr lang="ru-RU" sz="3600" dirty="0" smtClean="0">
                <a:solidFill>
                  <a:srgbClr val="3636A8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3636A8"/>
                </a:solidFill>
                <a:latin typeface="Arial Narrow" pitchFamily="34" charset="0"/>
              </a:rPr>
              <a:t>Устав Профсоюза </a:t>
            </a:r>
            <a:r>
              <a:rPr lang="ru-RU" sz="3600" dirty="0">
                <a:solidFill>
                  <a:srgbClr val="3636A8"/>
                </a:solidFill>
                <a:latin typeface="Arial Narrow" pitchFamily="34" charset="0"/>
              </a:rPr>
              <a:t>работников народного образования и науки РФ</a:t>
            </a:r>
            <a:r>
              <a:rPr lang="ru-RU" sz="3600" dirty="0" smtClean="0">
                <a:solidFill>
                  <a:srgbClr val="3636A8"/>
                </a:solidFill>
                <a:latin typeface="Arial Narrow" pitchFamily="34" charset="0"/>
              </a:rPr>
              <a:t>.</a:t>
            </a:r>
            <a:r>
              <a:rPr lang="ru-RU" sz="3600" b="1" dirty="0">
                <a:solidFill>
                  <a:srgbClr val="3636A8"/>
                </a:solidFill>
              </a:rPr>
              <a:t/>
            </a:r>
            <a:br>
              <a:rPr lang="ru-RU" sz="3600" b="1" dirty="0">
                <a:solidFill>
                  <a:srgbClr val="3636A8"/>
                </a:solidFill>
              </a:rPr>
            </a:br>
            <a:endParaRPr lang="ru-RU" sz="3600" b="1" dirty="0">
              <a:solidFill>
                <a:srgbClr val="3636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764704"/>
            <a:ext cx="7686700" cy="77809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Нормативные основания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868346"/>
          </a:xfrm>
        </p:spPr>
        <p:txBody>
          <a:bodyPr anchor="ctr"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Формы информационной работы: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05448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Еженедельные рассылки </a:t>
            </a:r>
            <a:r>
              <a:rPr lang="ru-RU" sz="2800" dirty="0" smtClean="0">
                <a:solidFill>
                  <a:srgbClr val="3636A8"/>
                </a:solidFill>
                <a:latin typeface="Arial Narrow" pitchFamily="34" charset="0"/>
              </a:rPr>
              <a:t>(изменения в законодательстве, разъяснения, дайджест СМИ, новости о работе Профсоюза;</a:t>
            </a:r>
          </a:p>
          <a:p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Выступления на массовых мероприятиях </a:t>
            </a:r>
            <a:r>
              <a:rPr lang="ru-RU" sz="2800" dirty="0" smtClean="0">
                <a:solidFill>
                  <a:srgbClr val="3636A8"/>
                </a:solidFill>
                <a:latin typeface="Arial Narrow" pitchFamily="34" charset="0"/>
              </a:rPr>
              <a:t>(семинары, совещания, профессиональные конкурсы, спортивно-массовые и культурные мероприятия);</a:t>
            </a:r>
          </a:p>
          <a:p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Размещение информации в профсоюзных уголках и на сайтах</a:t>
            </a:r>
            <a:r>
              <a:rPr lang="ru-RU" sz="2800" dirty="0" smtClean="0">
                <a:solidFill>
                  <a:srgbClr val="3636A8"/>
                </a:solidFill>
                <a:latin typeface="Arial Narrow" pitchFamily="34" charset="0"/>
              </a:rPr>
              <a:t>;</a:t>
            </a:r>
            <a:endParaRPr lang="ru-RU" sz="2800" dirty="0" smtClean="0">
              <a:solidFill>
                <a:srgbClr val="3636A8"/>
              </a:solidFill>
              <a:latin typeface="Arial Narrow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00266" y="1214422"/>
            <a:ext cx="6500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636A8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Информация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636A8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это не то, что показывает, как устроен мир,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3636A8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а то, что его </a:t>
            </a:r>
            <a:r>
              <a:rPr lang="ru-RU" b="1" dirty="0" smtClean="0">
                <a:solidFill>
                  <a:srgbClr val="3636A8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формирует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636A8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9233"/>
            <a:ext cx="7258072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Работа с молодыми педагогами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151216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2015 год  - Сборы молодых 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педагогов (МАОУ 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ДО ЗОЛ ООЦ «Салют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»)</a:t>
            </a:r>
            <a:endParaRPr lang="ru-RU" sz="2400" b="1" dirty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2017 год -  Ночные сборы молодых 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педагогов (МАОУ 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«Школа № 9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»)</a:t>
            </a:r>
            <a:endParaRPr lang="ru-RU" sz="2400" b="1" dirty="0" smtClean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3636A8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2019 год - Весенние сборы молодых педагогов </a:t>
            </a:r>
            <a:r>
              <a:rPr lang="ru-RU" sz="2400" b="1" dirty="0">
                <a:solidFill>
                  <a:srgbClr val="3636A8"/>
                </a:solidFill>
                <a:latin typeface="Arial Narrow" pitchFamily="34" charset="0"/>
              </a:rPr>
              <a:t>(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МАОУ </a:t>
            </a:r>
            <a:r>
              <a:rPr lang="ru-RU" sz="2400" b="1" dirty="0">
                <a:solidFill>
                  <a:srgbClr val="3636A8"/>
                </a:solidFill>
                <a:latin typeface="Arial Narrow" pitchFamily="34" charset="0"/>
              </a:rPr>
              <a:t>«Школа 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№ 8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») </a:t>
            </a:r>
            <a:endParaRPr lang="ru-RU" sz="2400" b="1" dirty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3636A8"/>
              </a:solidFill>
              <a:latin typeface="Arial Narrow" pitchFamily="34" charset="0"/>
            </a:endParaRPr>
          </a:p>
        </p:txBody>
      </p:sp>
      <p:pic>
        <p:nvPicPr>
          <p:cNvPr id="2051" name="Picture 3" descr="D:\Рабочий стол\ПРОФСОЮЗ\Статьи на сайт Профсоюза\2019 год\26.03.2019 г. Весенние сборы молодых педагогов\фото с весенних сборов\участники сборов молодых педагогов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7099" r="12239" b="12500"/>
          <a:stretch/>
        </p:blipFill>
        <p:spPr bwMode="auto">
          <a:xfrm>
            <a:off x="2267744" y="1340768"/>
            <a:ext cx="58982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Инновационные формы работы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096043"/>
              </p:ext>
            </p:extLst>
          </p:nvPr>
        </p:nvGraphicFramePr>
        <p:xfrm>
          <a:off x="428596" y="2071678"/>
          <a:ext cx="8391876" cy="155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636A8"/>
                          </a:solidFill>
                        </a:rPr>
                        <a:t>Название проекта</a:t>
                      </a:r>
                      <a:endParaRPr lang="ru-RU" dirty="0">
                        <a:solidFill>
                          <a:srgbClr val="3636A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636A8"/>
                          </a:solidFill>
                        </a:rPr>
                        <a:t>Количество участников</a:t>
                      </a:r>
                      <a:endParaRPr lang="ru-RU" dirty="0">
                        <a:solidFill>
                          <a:srgbClr val="3636A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636A8"/>
                          </a:solidFill>
                        </a:rPr>
                        <a:t>Сумма средств</a:t>
                      </a:r>
                      <a:endParaRPr lang="ru-RU" dirty="0">
                        <a:solidFill>
                          <a:srgbClr val="3636A8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37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«Дисконтная</a:t>
                      </a:r>
                      <a:r>
                        <a:rPr lang="ru-RU" sz="2800" b="1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карта»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905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Кар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238" r="50407" b="78865"/>
          <a:stretch>
            <a:fillRect/>
          </a:stretch>
        </p:blipFill>
        <p:spPr bwMode="auto">
          <a:xfrm>
            <a:off x="2727185" y="4005064"/>
            <a:ext cx="3794698" cy="2195526"/>
          </a:xfrm>
          <a:prstGeom prst="rect">
            <a:avLst/>
          </a:prstGeom>
          <a:noFill/>
          <a:ln w="9525" algn="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8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«Образовательный туризм для членов профсоюза»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5" name="Picture 3" descr="D:\Рабочий стол\JfSREuUoF7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t="20720" r="4303"/>
          <a:stretch/>
        </p:blipFill>
        <p:spPr bwMode="auto">
          <a:xfrm>
            <a:off x="4483571" y="1988840"/>
            <a:ext cx="4035946" cy="27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чий стол\24BWHhrqSf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7"/>
          <a:stretch/>
        </p:blipFill>
        <p:spPr bwMode="auto">
          <a:xfrm>
            <a:off x="611560" y="1916832"/>
            <a:ext cx="3348372" cy="35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874" y="5589240"/>
            <a:ext cx="8800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636A8"/>
                </a:solidFill>
                <a:latin typeface="Arial Narrow" pitchFamily="34" charset="0"/>
              </a:rPr>
              <a:t>На проект  «Образовательный туризм» за 3 года было выделено - 35 655,00 рублей </a:t>
            </a:r>
            <a:endParaRPr lang="ru-RU" sz="3200" b="1" dirty="0">
              <a:solidFill>
                <a:srgbClr val="3636A8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758006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Оздоровление членов профсоюза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санатории – профилактории «Юбилейный»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428" y="4437112"/>
            <a:ext cx="8800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Компенсацию стоимости путевки получили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в размере 1400,00 рублей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</a:rPr>
              <a:t>97 человек  на сумму 135 800,00 рублей 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246618"/>
              </p:ext>
            </p:extLst>
          </p:nvPr>
        </p:nvGraphicFramePr>
        <p:xfrm>
          <a:off x="356586" y="1916832"/>
          <a:ext cx="8496943" cy="216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2015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2017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2018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Количество </a:t>
                      </a:r>
                    </a:p>
                    <a:p>
                      <a:pPr algn="l"/>
                      <a:r>
                        <a:rPr lang="ru-RU" sz="2800" b="1" baseline="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оздоровленных человек </a:t>
                      </a: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32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32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4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115196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Спартакиада и туристический слет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D:\Рабочий стол\ПРОФСОЮЗ\Конкурсы, мероприятия, праздники\Туристический слет\2016\6. Турслет фото\фото с тур.слета 2016г\26\image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b="7566"/>
          <a:stretch/>
        </p:blipFill>
        <p:spPr bwMode="auto">
          <a:xfrm>
            <a:off x="6084168" y="1941114"/>
            <a:ext cx="2664296" cy="39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ПРОФСОЮЗ\Статьи на сайт Профсоюза\2017 год\Спартакиада\фото спартакиада\6 эстафет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19145" r="9343"/>
          <a:stretch/>
        </p:blipFill>
        <p:spPr bwMode="auto">
          <a:xfrm>
            <a:off x="467544" y="1958626"/>
            <a:ext cx="5234880" cy="39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7115196" cy="1143000"/>
          </a:xfrm>
        </p:spPr>
        <p:txBody>
          <a:bodyPr anchor="ctr"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24004" y="260648"/>
            <a:ext cx="7115196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Фестиваль «Грани таланта»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D:\Рабочий стол\ПРОФСОЮЗ\Статьи на сайт Профсоюза\2016 год\Грани таланта 2016 год\Фото\DSC_1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20019"/>
            <a:ext cx="714780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115196" cy="864096"/>
          </a:xfrm>
        </p:spPr>
        <p:txBody>
          <a:bodyPr anchor="ctr"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35696" y="404664"/>
            <a:ext cx="7115196" cy="1143000"/>
          </a:xfrm>
          <a:prstGeom prst="rect">
            <a:avLst/>
          </a:prstGeom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Новогодние мероприятия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D:\Рабочий стол\ПРОФСОЮЗ\Статьи на сайт Профсоюза\2017 год\Профсоюзная елка\фото с профсоюзной елки для детей\OiPi51ywa7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8566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7115196" cy="1143000"/>
          </a:xfrm>
        </p:spPr>
        <p:txBody>
          <a:bodyPr anchor="ctr"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</a:t>
            </a: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направления </a:t>
            </a: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</a:t>
            </a:r>
            <a:r>
              <a:rPr 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инансирования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2376264"/>
          </a:xfrm>
        </p:spPr>
        <p:txBody>
          <a:bodyPr/>
          <a:lstStyle/>
          <a:p>
            <a:r>
              <a:rPr lang="ru-RU" sz="2800" dirty="0" smtClean="0">
                <a:solidFill>
                  <a:srgbClr val="3636A8"/>
                </a:solidFill>
                <a:latin typeface="Arial Narrow" panose="020B0606020202030204" pitchFamily="34" charset="0"/>
              </a:rPr>
              <a:t>спортивной работы</a:t>
            </a:r>
          </a:p>
          <a:p>
            <a:r>
              <a:rPr lang="ru-RU" sz="2800" dirty="0" smtClean="0">
                <a:solidFill>
                  <a:srgbClr val="3636A8"/>
                </a:solidFill>
                <a:latin typeface="Arial Narrow" panose="020B0606020202030204" pitchFamily="34" charset="0"/>
              </a:rPr>
              <a:t>культурно-массовой </a:t>
            </a:r>
            <a:r>
              <a:rPr lang="ru-RU" sz="2800" dirty="0">
                <a:solidFill>
                  <a:srgbClr val="3636A8"/>
                </a:solidFill>
                <a:latin typeface="Arial Narrow" panose="020B0606020202030204" pitchFamily="34" charset="0"/>
              </a:rPr>
              <a:t>работы</a:t>
            </a:r>
            <a:r>
              <a:rPr lang="ru-RU" sz="2800" dirty="0" smtClean="0">
                <a:solidFill>
                  <a:srgbClr val="3636A8"/>
                </a:solidFill>
                <a:latin typeface="Arial Narrow" panose="020B0606020202030204" pitchFamily="34" charset="0"/>
              </a:rPr>
              <a:t>,</a:t>
            </a:r>
          </a:p>
          <a:p>
            <a:r>
              <a:rPr lang="ru-RU" sz="2800" dirty="0" smtClean="0">
                <a:solidFill>
                  <a:srgbClr val="3636A8"/>
                </a:solidFill>
                <a:latin typeface="Arial Narrow" panose="020B0606020202030204" pitchFamily="34" charset="0"/>
              </a:rPr>
              <a:t>Инновационные проекты</a:t>
            </a:r>
          </a:p>
          <a:p>
            <a:r>
              <a:rPr lang="ru-RU" sz="2800" dirty="0" smtClean="0">
                <a:solidFill>
                  <a:srgbClr val="3636A8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>
                <a:solidFill>
                  <a:srgbClr val="3636A8"/>
                </a:solidFill>
                <a:latin typeface="Arial Narrow" panose="020B0606020202030204" pitchFamily="34" charset="0"/>
              </a:rPr>
              <a:t>оказание материальной </a:t>
            </a:r>
            <a:r>
              <a:rPr lang="ru-RU" sz="2800" dirty="0" smtClean="0">
                <a:solidFill>
                  <a:srgbClr val="3636A8"/>
                </a:solidFill>
                <a:latin typeface="Arial Narrow" panose="020B0606020202030204" pitchFamily="34" charset="0"/>
              </a:rPr>
              <a:t>помощи</a:t>
            </a:r>
          </a:p>
          <a:p>
            <a:endParaRPr lang="ru-RU" sz="2800" dirty="0">
              <a:latin typeface="Arial Narrow" panose="020B0606020202030204" pitchFamily="34" charset="0"/>
            </a:endParaRPr>
          </a:p>
          <a:p>
            <a:endParaRPr lang="ru-RU" sz="2800" dirty="0">
              <a:solidFill>
                <a:srgbClr val="3636A8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7115196" cy="1143000"/>
          </a:xfrm>
        </p:spPr>
        <p:txBody>
          <a:bodyPr anchor="ctr"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Приоритетные задачи на новый период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14488"/>
            <a:ext cx="8568952" cy="4525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Увеличение численности.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Повышение </a:t>
            </a:r>
            <a:r>
              <a:rPr lang="ru-RU" sz="2000" dirty="0">
                <a:solidFill>
                  <a:srgbClr val="3636A8"/>
                </a:solidFill>
                <a:latin typeface="Arial Narrow" pitchFamily="34" charset="0"/>
              </a:rPr>
              <a:t>авторитета и роли </a:t>
            </a:r>
            <a:r>
              <a:rPr lang="ru-RU" sz="2000" dirty="0" err="1">
                <a:solidFill>
                  <a:srgbClr val="3636A8"/>
                </a:solidFill>
                <a:latin typeface="Arial Narrow" pitchFamily="34" charset="0"/>
              </a:rPr>
              <a:t>Ирбитской</a:t>
            </a:r>
            <a:r>
              <a:rPr lang="ru-RU" sz="2000" dirty="0">
                <a:solidFill>
                  <a:srgbClr val="3636A8"/>
                </a:solidFill>
                <a:latin typeface="Arial Narrow" pitchFamily="34" charset="0"/>
              </a:rPr>
              <a:t> городской организации Профсоюза в вопросах защиты и представительства социальных и трудовых прав работников, прав на безопасные условия труда через активизацию выполнения уставных задач по развитию социального </a:t>
            </a: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партнерства.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Повышение </a:t>
            </a:r>
            <a:r>
              <a:rPr lang="ru-RU" sz="2000" dirty="0">
                <a:solidFill>
                  <a:srgbClr val="3636A8"/>
                </a:solidFill>
                <a:latin typeface="Arial Narrow" pitchFamily="34" charset="0"/>
              </a:rPr>
              <a:t>компетентности профсоюзного актива в вопросах трудового законодательства, законодательства по охране труда, информационных технологий через совершенствование системы подготовки и обучения профсоюзного </a:t>
            </a: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актива.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Усиление </a:t>
            </a:r>
            <a:r>
              <a:rPr lang="ru-RU" sz="2000" dirty="0">
                <a:solidFill>
                  <a:srgbClr val="3636A8"/>
                </a:solidFill>
                <a:latin typeface="Arial Narrow" pitchFamily="34" charset="0"/>
              </a:rPr>
              <a:t>информационной работы через внештатного специалиста по информационной работе + странички на </a:t>
            </a: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сайтах.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Реализацию </a:t>
            </a:r>
            <a:r>
              <a:rPr lang="ru-RU" sz="2000" dirty="0">
                <a:solidFill>
                  <a:srgbClr val="3636A8"/>
                </a:solidFill>
                <a:latin typeface="Arial Narrow" pitchFamily="34" charset="0"/>
              </a:rPr>
              <a:t>прав профсоюзных организаций на участие в общественно-государственном управлении образовательными организациями, и участии в работе коллегиальных органов управления </a:t>
            </a: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организациями.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Содействие </a:t>
            </a:r>
            <a:r>
              <a:rPr lang="ru-RU" sz="2000" dirty="0">
                <a:solidFill>
                  <a:srgbClr val="3636A8"/>
                </a:solidFill>
                <a:latin typeface="Arial Narrow" pitchFamily="34" charset="0"/>
              </a:rPr>
              <a:t>подготовке, закреплению и профессиональному становлению педагогических кадров.</a:t>
            </a:r>
          </a:p>
          <a:p>
            <a:r>
              <a:rPr lang="ru-RU" sz="2000" dirty="0">
                <a:latin typeface="Arial Narrow" pitchFamily="34" charset="0"/>
              </a:rPr>
              <a:t>	</a:t>
            </a:r>
          </a:p>
          <a:p>
            <a:endParaRPr lang="ru-RU" sz="2000" dirty="0">
              <a:solidFill>
                <a:srgbClr val="3636A8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796" y="274638"/>
            <a:ext cx="76867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Структура и состав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городской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организациии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Профсоюза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217216"/>
              </p:ext>
            </p:extLst>
          </p:nvPr>
        </p:nvGraphicFramePr>
        <p:xfrm>
          <a:off x="179512" y="1816616"/>
          <a:ext cx="8610328" cy="384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1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2014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2015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2017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2018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067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Количество 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ППО из них:</a:t>
                      </a: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30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Школы</a:t>
                      </a: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7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8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Детские сады</a:t>
                      </a: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19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ДО</a:t>
                      </a: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5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Другие</a:t>
                      </a: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28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15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6896" y="26035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Общая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численность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городской  организации Профсоюза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579856"/>
              </p:ext>
            </p:extLst>
          </p:nvPr>
        </p:nvGraphicFramePr>
        <p:xfrm>
          <a:off x="107504" y="1844824"/>
          <a:ext cx="8928992" cy="359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056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2015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2016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2017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2018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разность</a:t>
                      </a: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ru-RU" sz="30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работающие</a:t>
                      </a: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284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529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700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794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862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+ 578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016">
                <a:tc>
                  <a:txBody>
                    <a:bodyPr/>
                    <a:lstStyle/>
                    <a:p>
                      <a:pPr algn="l"/>
                      <a:r>
                        <a:rPr lang="ru-RU" sz="30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пенсионеры</a:t>
                      </a: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5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21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27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+24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ru-RU" sz="3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ИТОГО*</a:t>
                      </a:r>
                      <a:endParaRPr lang="ru-RU" sz="3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287 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534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714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815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889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ctr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+ 602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/>
                      <a:endParaRPr lang="ru-RU" sz="36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26,47 </a:t>
                      </a:r>
                      <a:r>
                        <a:rPr lang="ru-RU" sz="32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53,00 </a:t>
                      </a:r>
                      <a:r>
                        <a:rPr lang="ru-RU" sz="3200" b="1" dirty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59,3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ru-RU" sz="3200" b="1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59,65%</a:t>
                      </a:r>
                      <a:endParaRPr lang="ru-RU" sz="3200" b="1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60,7%</a:t>
                      </a:r>
                      <a:endParaRPr lang="ru-RU" sz="3200" b="1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+34,23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ru-RU" sz="3200" b="1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86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796" y="116632"/>
            <a:ext cx="7686700" cy="11430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Численность первичной профсоюзной организации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8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 &lt; 50 % &lt; 100 %</a:t>
            </a:r>
            <a:br>
              <a:rPr lang="ru-RU" sz="48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411986"/>
              </p:ext>
            </p:extLst>
          </p:nvPr>
        </p:nvGraphicFramePr>
        <p:xfrm>
          <a:off x="1763688" y="1412776"/>
          <a:ext cx="7128792" cy="521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6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ППО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охвата 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МБОУ «Школа № 1»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53,3 %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МАОУ «Школа № 8»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50,00 %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МАОУ «Школа № 9»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74,3 %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МБДОУ «Детский сад № 1»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100 %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85,7 %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5»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76,4 %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7»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59,57 % 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9»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64,1 %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10»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59,37 %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6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11»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88,8 %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13»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66,6 %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14»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62,33%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796" y="116632"/>
            <a:ext cx="7686700" cy="1143000"/>
          </a:xfrm>
        </p:spPr>
        <p:txBody>
          <a:bodyPr/>
          <a:lstStyle/>
          <a:p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Численность первичной профсоюзной организации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8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0 &lt; 50 % &lt; 100 %</a:t>
            </a:r>
            <a:br>
              <a:rPr lang="ru-RU" sz="48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927919"/>
              </p:ext>
            </p:extLst>
          </p:nvPr>
        </p:nvGraphicFramePr>
        <p:xfrm>
          <a:off x="1763688" y="1412776"/>
          <a:ext cx="6912768" cy="4821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26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ППО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охвата 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16»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79,4 %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МБДОУ «Детский сад № 19»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100 %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МБДОУ «Детский сад № 20»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100 %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22»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86,2 %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23»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67,56 % 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25»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63,0 %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68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26»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80</a:t>
                      </a:r>
                      <a:r>
                        <a:rPr lang="ru-RU" sz="1800" b="1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,0 </a:t>
                      </a:r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МБДОУ «Детский сад № 27»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80,28</a:t>
                      </a:r>
                      <a:r>
                        <a:rPr lang="ru-RU" sz="1800" b="1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МАОУ ДО</a:t>
                      </a:r>
                      <a:r>
                        <a:rPr lang="ru-RU" sz="2000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«Центр детского творчества»</a:t>
                      </a:r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54,23%</a:t>
                      </a:r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МАОУ ДО ЗОЛ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ООЦ «Салют»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100,00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%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296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39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474" y="274638"/>
            <a:ext cx="7901014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Областная акция «Ты нужен Профсоюзу, Профсоюз нужен тебе!»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039762"/>
              </p:ext>
            </p:extLst>
          </p:nvPr>
        </p:nvGraphicFramePr>
        <p:xfrm>
          <a:off x="323528" y="1988840"/>
          <a:ext cx="8568952" cy="3350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8289"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2017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2018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997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Количество </a:t>
                      </a:r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ППО,</a:t>
                      </a:r>
                      <a:r>
                        <a:rPr lang="ru-RU" sz="2800" b="1" baseline="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 принимающих участие в акции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25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26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15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Принято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в профсоюз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(чел.)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71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83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87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343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Из них молодежи 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3636A8"/>
                          </a:solidFill>
                          <a:latin typeface="Arial Narrow" panose="020B0606020202030204" pitchFamily="34" charset="0"/>
                        </a:rPr>
                        <a:t>29</a:t>
                      </a:r>
                      <a:endParaRPr lang="ru-RU" sz="3200" dirty="0">
                        <a:solidFill>
                          <a:srgbClr val="3636A8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45232" y="194170"/>
            <a:ext cx="8229600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«Профсоюзная лотерея»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" name="Picture 5" descr="D:\Рабочий стол\ПРОФСОЮЗ\Конкурсы, мероприятия, праздники\Праздники, мероприятия  УО\День учителя\2017\Фото розыгрыш 06.10.2017\DSC075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0"/>
          <a:stretch/>
        </p:blipFill>
        <p:spPr bwMode="auto">
          <a:xfrm>
            <a:off x="5162949" y="1548576"/>
            <a:ext cx="3811883" cy="462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4067944" y="1857365"/>
            <a:ext cx="4861774" cy="300039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.</a:t>
            </a:r>
          </a:p>
          <a:p>
            <a:pPr marL="0" indent="0">
              <a:buFontTx/>
              <a:buNone/>
            </a:pPr>
            <a:endParaRPr lang="ru-RU" sz="2400" dirty="0" smtClean="0">
              <a:solidFill>
                <a:srgbClr val="3636A8"/>
              </a:solidFill>
              <a:latin typeface="Arial Narrow" pitchFamily="34" charset="0"/>
            </a:endParaRPr>
          </a:p>
          <a:p>
            <a:endParaRPr lang="ru-RU" sz="2400" dirty="0">
              <a:latin typeface="Arial Narrow" pitchFamily="34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268450"/>
              </p:ext>
            </p:extLst>
          </p:nvPr>
        </p:nvGraphicFramePr>
        <p:xfrm>
          <a:off x="251520" y="2036794"/>
          <a:ext cx="4608513" cy="412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574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Год</a:t>
                      </a:r>
                      <a:r>
                        <a:rPr lang="ru-RU" sz="2800" b="1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Количество</a:t>
                      </a:r>
                      <a:r>
                        <a:rPr lang="ru-RU" sz="2800" b="1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 победителей</a:t>
                      </a:r>
                      <a:endParaRPr lang="ru-RU" sz="2800" b="1" dirty="0" smtClean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55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2017 год</a:t>
                      </a:r>
                      <a:endParaRPr lang="ru-RU" sz="28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30 чел.</a:t>
                      </a:r>
                      <a:endParaRPr lang="ru-RU" sz="32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34 чел.</a:t>
                      </a:r>
                      <a:endParaRPr lang="ru-RU" sz="32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41 чел.</a:t>
                      </a:r>
                      <a:endParaRPr lang="ru-RU" sz="32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Всего: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105 чел.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Бюджет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73,5 тыс. руб.</a:t>
                      </a:r>
                      <a:endParaRPr lang="ru-RU" sz="3200" b="1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340237"/>
          </a:xfrm>
        </p:spPr>
        <p:txBody>
          <a:bodyPr/>
          <a:lstStyle/>
          <a:p>
            <a:pPr marL="0" indent="273050"/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Посвящение в сказочницы МАДОУ «Детский сад № 26».</a:t>
            </a:r>
          </a:p>
          <a:p>
            <a:pPr marL="0" indent="273050"/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Конкурс «Талантлив человек, талантлив во </a:t>
            </a:r>
            <a:r>
              <a:rPr lang="ru-RU" sz="2800" b="1" dirty="0">
                <a:solidFill>
                  <a:srgbClr val="3636A8"/>
                </a:solidFill>
                <a:latin typeface="Arial Narrow" pitchFamily="34" charset="0"/>
              </a:rPr>
              <a:t>всем!» </a:t>
            </a:r>
            <a:endParaRPr lang="ru-RU" sz="2800" b="1" dirty="0" smtClean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3636A8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   МАДОУ </a:t>
            </a:r>
            <a:r>
              <a:rPr lang="ru-RU" sz="2800" b="1" dirty="0">
                <a:solidFill>
                  <a:srgbClr val="3636A8"/>
                </a:solidFill>
                <a:latin typeface="Arial Narrow" pitchFamily="34" charset="0"/>
              </a:rPr>
              <a:t>«Детский сад № </a:t>
            </a: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27».</a:t>
            </a:r>
          </a:p>
          <a:p>
            <a:pPr marL="0" indent="273050"/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Коллективное посещение театра </a:t>
            </a: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МАОУ </a:t>
            </a: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«Школа № 9</a:t>
            </a:r>
            <a:r>
              <a:rPr lang="ru-RU" sz="2400" b="1" dirty="0" smtClean="0">
                <a:solidFill>
                  <a:srgbClr val="3636A8"/>
                </a:solidFill>
                <a:latin typeface="Arial Narrow" pitchFamily="34" charset="0"/>
              </a:rPr>
              <a:t>».</a:t>
            </a:r>
            <a:endParaRPr lang="ru-RU" sz="2400" b="1" dirty="0" smtClean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273050"/>
            <a:r>
              <a:rPr lang="ru-RU" sz="2800" b="1" dirty="0">
                <a:solidFill>
                  <a:srgbClr val="3636A8"/>
                </a:solidFill>
                <a:latin typeface="Arial Narrow" pitchFamily="34" charset="0"/>
              </a:rPr>
              <a:t>Оформление стенгазеты </a:t>
            </a: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МБДОУ </a:t>
            </a:r>
            <a:r>
              <a:rPr lang="ru-RU" sz="2800" b="1" dirty="0">
                <a:solidFill>
                  <a:srgbClr val="3636A8"/>
                </a:solidFill>
                <a:latin typeface="Arial Narrow" pitchFamily="34" charset="0"/>
              </a:rPr>
              <a:t>«Детский сад № </a:t>
            </a: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20</a:t>
            </a:r>
            <a:r>
              <a:rPr lang="ru-RU" sz="2800" b="1" dirty="0" smtClean="0">
                <a:solidFill>
                  <a:srgbClr val="3636A8"/>
                </a:solidFill>
                <a:latin typeface="Arial Narrow" pitchFamily="34" charset="0"/>
              </a:rPr>
              <a:t>».</a:t>
            </a:r>
            <a:endParaRPr lang="ru-RU" sz="2800" b="1" dirty="0">
              <a:solidFill>
                <a:srgbClr val="3636A8"/>
              </a:solidFill>
              <a:latin typeface="Arial Narrow" pitchFamily="34" charset="0"/>
            </a:endParaRPr>
          </a:p>
          <a:p>
            <a:pPr marL="0" indent="273050"/>
            <a:endParaRPr lang="ru-RU" sz="2400" dirty="0">
              <a:solidFill>
                <a:srgbClr val="3636A8"/>
              </a:solidFill>
              <a:latin typeface="Arial Narrow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04081" y="44624"/>
            <a:ext cx="8229600" cy="1143000"/>
          </a:xfrm>
        </p:spPr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Областная акция «Ты нужен Профсоюзу, Профсоюз нужен тебе!»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D:\Рабочий стол\ПРОФСОЮЗ\Статьи на сайт Профсоюза\2019 год\07.10.2019 Посвящение в сказочницы\фото\IMG_8864-07-10-19-09-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6" b="20828"/>
          <a:stretch/>
        </p:blipFill>
        <p:spPr bwMode="auto">
          <a:xfrm>
            <a:off x="1540793" y="4221088"/>
            <a:ext cx="5616624" cy="249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4637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7836</TotalTime>
  <Words>1288</Words>
  <Application>Microsoft Office PowerPoint</Application>
  <PresentationFormat>Экран (4:3)</PresentationFormat>
  <Paragraphs>339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Times New Roman</vt:lpstr>
      <vt:lpstr>Специальное оформление</vt:lpstr>
      <vt:lpstr>1_Специальное оформление</vt:lpstr>
      <vt:lpstr>Презентация PowerPoint</vt:lpstr>
      <vt:lpstr>Федеральный закон "О профессиональных союзах, их правах и гарантиях деятельности" от 12.01.1996 N 10-ФЗ  Устав Профсоюза работников народного образования и науки РФ. </vt:lpstr>
      <vt:lpstr>Структура и состав  городской организациии Профсоюза </vt:lpstr>
      <vt:lpstr>Общая численность  городской  организации Профсоюза </vt:lpstr>
      <vt:lpstr>Численность первичной профсоюзной организации 0 &lt; 50 % &lt; 100 %  </vt:lpstr>
      <vt:lpstr>Численность первичной профсоюзной организации 0 &lt; 50 % &lt; 100 %  </vt:lpstr>
      <vt:lpstr>Областная акция «Ты нужен Профсоюзу, Профсоюз нужен тебе!» </vt:lpstr>
      <vt:lpstr> «Профсоюзная лотерея» </vt:lpstr>
      <vt:lpstr>Областная акция «Ты нужен Профсоюзу, Профсоюз нужен тебе!» </vt:lpstr>
      <vt:lpstr>2019 год  -  год выборов    </vt:lpstr>
      <vt:lpstr>Работа выборных органов городской организации Профсоюза» </vt:lpstr>
      <vt:lpstr>ВПИТ  И  ВТИТ</vt:lpstr>
      <vt:lpstr>Правовая работа </vt:lpstr>
      <vt:lpstr>Презентация PowerPoint</vt:lpstr>
      <vt:lpstr>Конкурс «Охрана  труда»  </vt:lpstr>
      <vt:lpstr>Обучение профсоюзных кадров и актива </vt:lpstr>
      <vt:lpstr>Приоритетные направления деятельности Профсоюза образования</vt:lpstr>
      <vt:lpstr>Презентация PowerPoint</vt:lpstr>
      <vt:lpstr>Коллективные договоры </vt:lpstr>
      <vt:lpstr>Формы информационной работы:</vt:lpstr>
      <vt:lpstr>Работа с молодыми педагогами</vt:lpstr>
      <vt:lpstr>Инновационные формы работы</vt:lpstr>
      <vt:lpstr>«Образовательный туризм для членов профсоюза» </vt:lpstr>
      <vt:lpstr>Оздоровление членов профсоюза в санатории – профилактории «Юбилейный» </vt:lpstr>
      <vt:lpstr>Спартакиада и туристический слет </vt:lpstr>
      <vt:lpstr> </vt:lpstr>
      <vt:lpstr> </vt:lpstr>
      <vt:lpstr>Основные направления финансирования</vt:lpstr>
      <vt:lpstr>Приоритетные задачи на новый период 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Саша Новикова</cp:lastModifiedBy>
  <cp:revision>808</cp:revision>
  <dcterms:created xsi:type="dcterms:W3CDTF">2012-07-09T18:19:04Z</dcterms:created>
  <dcterms:modified xsi:type="dcterms:W3CDTF">2019-11-11T16:27:34Z</dcterms:modified>
</cp:coreProperties>
</file>